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y="6858000" cx="12192000"/>
  <p:notesSz cx="6858000" cy="9144000"/>
  <p:embeddedFontLst>
    <p:embeddedFont>
      <p:font typeface="Poppins"/>
      <p:regular r:id="rId20"/>
      <p:bold r:id="rId21"/>
      <p:italic r:id="rId22"/>
      <p:boldItalic r:id="rId23"/>
    </p:embeddedFont>
    <p:embeddedFont>
      <p:font typeface="NTR"/>
      <p:regular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D8F6E126-A0BE-43DF-9353-892FE0D263BA}">
  <a:tblStyle styleId="{D8F6E126-A0BE-43DF-9353-892FE0D263BA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CF4"/>
          </a:solidFill>
        </a:fill>
      </a:tcStyle>
    </a:wholeTbl>
    <a:band1H>
      <a:tcTxStyle/>
      <a:tcStyle>
        <a:fill>
          <a:solidFill>
            <a:srgbClr val="CFD7E7"/>
          </a:solidFill>
        </a:fill>
      </a:tcStyle>
    </a:band1H>
    <a:band2H>
      <a:tcTxStyle/>
    </a:band2H>
    <a:band1V>
      <a:tcTxStyle/>
      <a:tcStyle>
        <a:fill>
          <a:solidFill>
            <a:srgbClr val="CFD7E7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Poppins-regular.fntdata"/><Relationship Id="rId11" Type="http://schemas.openxmlformats.org/officeDocument/2006/relationships/slide" Target="slides/slide5.xml"/><Relationship Id="rId22" Type="http://schemas.openxmlformats.org/officeDocument/2006/relationships/font" Target="fonts/Poppins-italic.fntdata"/><Relationship Id="rId10" Type="http://schemas.openxmlformats.org/officeDocument/2006/relationships/slide" Target="slides/slide4.xml"/><Relationship Id="rId21" Type="http://schemas.openxmlformats.org/officeDocument/2006/relationships/font" Target="fonts/Poppins-bold.fntdata"/><Relationship Id="rId13" Type="http://schemas.openxmlformats.org/officeDocument/2006/relationships/slide" Target="slides/slide7.xml"/><Relationship Id="rId24" Type="http://schemas.openxmlformats.org/officeDocument/2006/relationships/font" Target="fonts/NTR-regular.fntdata"/><Relationship Id="rId12" Type="http://schemas.openxmlformats.org/officeDocument/2006/relationships/slide" Target="slides/slide6.xml"/><Relationship Id="rId23" Type="http://schemas.openxmlformats.org/officeDocument/2006/relationships/font" Target="fonts/Poppins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g3ad5a7ed6ab_1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7" name="Google Shape;257;g3ad5a7ed6ab_1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3.png"/><Relationship Id="rId4" Type="http://schemas.openxmlformats.org/officeDocument/2006/relationships/image" Target="../media/image15.png"/><Relationship Id="rId5" Type="http://schemas.openxmlformats.org/officeDocument/2006/relationships/image" Target="../media/image18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3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3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3.png"/><Relationship Id="rId4" Type="http://schemas.openxmlformats.org/officeDocument/2006/relationships/image" Target="../media/image1.png"/><Relationship Id="rId5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3.png"/><Relationship Id="rId4" Type="http://schemas.openxmlformats.org/officeDocument/2006/relationships/image" Target="../media/image5.png"/><Relationship Id="rId5" Type="http://schemas.openxmlformats.org/officeDocument/2006/relationships/image" Target="../media/image10.png"/><Relationship Id="rId6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3.png"/><Relationship Id="rId4" Type="http://schemas.openxmlformats.org/officeDocument/2006/relationships/image" Target="../media/image6.png"/><Relationship Id="rId5" Type="http://schemas.openxmlformats.org/officeDocument/2006/relationships/image" Target="../media/image7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3.png"/><Relationship Id="rId4" Type="http://schemas.openxmlformats.org/officeDocument/2006/relationships/image" Target="../media/image9.png"/><Relationship Id="rId5" Type="http://schemas.openxmlformats.org/officeDocument/2006/relationships/image" Target="../media/image1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3.png"/><Relationship Id="rId4" Type="http://schemas.openxmlformats.org/officeDocument/2006/relationships/image" Target="../media/image17.png"/><Relationship Id="rId5" Type="http://schemas.openxmlformats.org/officeDocument/2006/relationships/image" Target="../media/image7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84" name="Google Shape;8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3"/>
          <p:cNvSpPr txBox="1"/>
          <p:nvPr/>
        </p:nvSpPr>
        <p:spPr>
          <a:xfrm>
            <a:off x="1800463" y="2329755"/>
            <a:ext cx="8591073" cy="7314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997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800" u="none" cap="none" strike="noStrike">
                <a:solidFill>
                  <a:srgbClr val="1E3A8A"/>
                </a:solidFill>
                <a:latin typeface="Poppins"/>
                <a:ea typeface="Poppins"/>
                <a:cs typeface="Poppins"/>
                <a:sym typeface="Poppins"/>
              </a:rPr>
              <a:t>एकात्मक और संघात्मक शासन</a:t>
            </a:r>
            <a:endParaRPr/>
          </a:p>
        </p:txBody>
      </p:sp>
      <p:sp>
        <p:nvSpPr>
          <p:cNvPr id="86" name="Google Shape;86;p13"/>
          <p:cNvSpPr txBox="1"/>
          <p:nvPr/>
        </p:nvSpPr>
        <p:spPr>
          <a:xfrm>
            <a:off x="2005012" y="3156495"/>
            <a:ext cx="8181900" cy="477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100" u="none" cap="none" strike="noStrike">
                <a:solidFill>
                  <a:srgbClr val="64748B"/>
                </a:solidFill>
                <a:latin typeface="NTR"/>
                <a:ea typeface="NTR"/>
                <a:cs typeface="NTR"/>
                <a:sym typeface="NTR"/>
              </a:rPr>
              <a:t>Unitary and Federal Systems of Governmen</a:t>
            </a:r>
            <a:r>
              <a:rPr b="0" i="0" lang="en-US" sz="2800" u="none" cap="none" strike="noStrike">
                <a:solidFill>
                  <a:srgbClr val="64748B"/>
                </a:solidFill>
                <a:latin typeface="NTR"/>
                <a:ea typeface="NTR"/>
                <a:cs typeface="NTR"/>
                <a:sym typeface="NTR"/>
              </a:rPr>
              <a:t>t</a:t>
            </a:r>
            <a:endParaRPr sz="2100"/>
          </a:p>
        </p:txBody>
      </p:sp>
      <p:sp>
        <p:nvSpPr>
          <p:cNvPr id="87" name="Google Shape;87;p13"/>
          <p:cNvSpPr txBox="1"/>
          <p:nvPr/>
        </p:nvSpPr>
        <p:spPr>
          <a:xfrm>
            <a:off x="2005012" y="4051845"/>
            <a:ext cx="81819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3"/>
          <p:cNvSpPr txBox="1"/>
          <p:nvPr/>
        </p:nvSpPr>
        <p:spPr>
          <a:xfrm>
            <a:off x="8451000" y="4482000"/>
            <a:ext cx="29970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Presented by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Dr. Bharti Soni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3"/>
          <p:cNvSpPr txBox="1"/>
          <p:nvPr/>
        </p:nvSpPr>
        <p:spPr>
          <a:xfrm>
            <a:off x="5778000" y="5651700"/>
            <a:ext cx="59130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Department of Political Science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211" name="Google Shape;211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12" name="Google Shape;212;p22"/>
          <p:cNvSpPr txBox="1"/>
          <p:nvPr/>
        </p:nvSpPr>
        <p:spPr>
          <a:xfrm>
            <a:off x="571500" y="571500"/>
            <a:ext cx="5200650" cy="57715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1E3A8A"/>
                </a:solidFill>
                <a:latin typeface="Poppins"/>
                <a:ea typeface="Poppins"/>
                <a:cs typeface="Poppins"/>
                <a:sym typeface="Poppins"/>
              </a:rPr>
              <a:t>वैश्विक उदाहरण</a:t>
            </a:r>
            <a:endParaRPr/>
          </a:p>
        </p:txBody>
      </p:sp>
      <p:sp>
        <p:nvSpPr>
          <p:cNvPr id="213" name="Google Shape;213;p22"/>
          <p:cNvSpPr/>
          <p:nvPr/>
        </p:nvSpPr>
        <p:spPr>
          <a:xfrm>
            <a:off x="571500" y="1262955"/>
            <a:ext cx="4953000" cy="28575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22"/>
          <p:cNvSpPr txBox="1"/>
          <p:nvPr/>
        </p:nvSpPr>
        <p:spPr>
          <a:xfrm>
            <a:off x="571500" y="1482030"/>
            <a:ext cx="5200650" cy="3199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334155"/>
                </a:solidFill>
                <a:latin typeface="Poppins"/>
                <a:ea typeface="Poppins"/>
                <a:cs typeface="Poppins"/>
                <a:sym typeface="Poppins"/>
              </a:rPr>
              <a:t>एकात्मक देश (Unitary):</a:t>
            </a:r>
            <a:endParaRPr/>
          </a:p>
        </p:txBody>
      </p:sp>
      <p:sp>
        <p:nvSpPr>
          <p:cNvPr id="215" name="Google Shape;215;p22"/>
          <p:cNvSpPr txBox="1"/>
          <p:nvPr/>
        </p:nvSpPr>
        <p:spPr>
          <a:xfrm>
            <a:off x="571500" y="4068960"/>
            <a:ext cx="5200650" cy="3199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334155"/>
                </a:solidFill>
                <a:latin typeface="Poppins"/>
                <a:ea typeface="Poppins"/>
                <a:cs typeface="Poppins"/>
                <a:sym typeface="Poppins"/>
              </a:rPr>
              <a:t>संघात्मक देश (Federal):</a:t>
            </a:r>
            <a:endParaRPr/>
          </a:p>
        </p:txBody>
      </p:sp>
      <p:sp>
        <p:nvSpPr>
          <p:cNvPr id="216" name="Google Shape;216;p22"/>
          <p:cNvSpPr txBox="1"/>
          <p:nvPr/>
        </p:nvSpPr>
        <p:spPr>
          <a:xfrm>
            <a:off x="952500" y="1954410"/>
            <a:ext cx="4572000" cy="3143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475569"/>
                </a:solidFill>
                <a:latin typeface="NTR"/>
                <a:ea typeface="NTR"/>
                <a:cs typeface="NTR"/>
                <a:sym typeface="NTR"/>
              </a:rPr>
              <a:t>ग्रेट ब्रिटेन (UK)</a:t>
            </a:r>
            <a:endParaRPr/>
          </a:p>
        </p:txBody>
      </p:sp>
      <p:sp>
        <p:nvSpPr>
          <p:cNvPr id="217" name="Google Shape;217;p22"/>
          <p:cNvSpPr txBox="1"/>
          <p:nvPr/>
        </p:nvSpPr>
        <p:spPr>
          <a:xfrm>
            <a:off x="952500" y="2459235"/>
            <a:ext cx="4572000" cy="3143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475569"/>
                </a:solidFill>
                <a:latin typeface="NTR"/>
                <a:ea typeface="NTR"/>
                <a:cs typeface="NTR"/>
                <a:sym typeface="NTR"/>
              </a:rPr>
              <a:t>फ्रांस (France)</a:t>
            </a:r>
            <a:endParaRPr/>
          </a:p>
        </p:txBody>
      </p:sp>
      <p:sp>
        <p:nvSpPr>
          <p:cNvPr id="218" name="Google Shape;218;p22"/>
          <p:cNvSpPr txBox="1"/>
          <p:nvPr/>
        </p:nvSpPr>
        <p:spPr>
          <a:xfrm>
            <a:off x="952500" y="2964060"/>
            <a:ext cx="4572000" cy="3143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475569"/>
                </a:solidFill>
                <a:latin typeface="NTR"/>
                <a:ea typeface="NTR"/>
                <a:cs typeface="NTR"/>
                <a:sym typeface="NTR"/>
              </a:rPr>
              <a:t>जापान (Japan)</a:t>
            </a:r>
            <a:endParaRPr/>
          </a:p>
        </p:txBody>
      </p:sp>
      <p:sp>
        <p:nvSpPr>
          <p:cNvPr id="219" name="Google Shape;219;p22"/>
          <p:cNvSpPr txBox="1"/>
          <p:nvPr/>
        </p:nvSpPr>
        <p:spPr>
          <a:xfrm>
            <a:off x="952500" y="3468885"/>
            <a:ext cx="4572000" cy="3143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475569"/>
                </a:solidFill>
                <a:latin typeface="NTR"/>
                <a:ea typeface="NTR"/>
                <a:cs typeface="NTR"/>
                <a:sym typeface="NTR"/>
              </a:rPr>
              <a:t>चीन (China)</a:t>
            </a:r>
            <a:endParaRPr/>
          </a:p>
        </p:txBody>
      </p:sp>
      <p:sp>
        <p:nvSpPr>
          <p:cNvPr id="220" name="Google Shape;220;p22"/>
          <p:cNvSpPr txBox="1"/>
          <p:nvPr/>
        </p:nvSpPr>
        <p:spPr>
          <a:xfrm>
            <a:off x="952500" y="4541341"/>
            <a:ext cx="4572000" cy="3143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475569"/>
                </a:solidFill>
                <a:latin typeface="NTR"/>
                <a:ea typeface="NTR"/>
                <a:cs typeface="NTR"/>
                <a:sym typeface="NTR"/>
              </a:rPr>
              <a:t>संयुक्त राज्य अमेरिका (USA)</a:t>
            </a:r>
            <a:endParaRPr/>
          </a:p>
        </p:txBody>
      </p:sp>
      <p:sp>
        <p:nvSpPr>
          <p:cNvPr id="221" name="Google Shape;221;p22"/>
          <p:cNvSpPr txBox="1"/>
          <p:nvPr/>
        </p:nvSpPr>
        <p:spPr>
          <a:xfrm>
            <a:off x="952500" y="5046166"/>
            <a:ext cx="4572000" cy="3143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475569"/>
                </a:solidFill>
                <a:latin typeface="NTR"/>
                <a:ea typeface="NTR"/>
                <a:cs typeface="NTR"/>
                <a:sym typeface="NTR"/>
              </a:rPr>
              <a:t>कनाडा (Canada)</a:t>
            </a:r>
            <a:endParaRPr/>
          </a:p>
        </p:txBody>
      </p:sp>
      <p:sp>
        <p:nvSpPr>
          <p:cNvPr id="222" name="Google Shape;222;p22"/>
          <p:cNvSpPr txBox="1"/>
          <p:nvPr/>
        </p:nvSpPr>
        <p:spPr>
          <a:xfrm>
            <a:off x="952500" y="5550991"/>
            <a:ext cx="4572000" cy="3143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475569"/>
                </a:solidFill>
                <a:latin typeface="NTR"/>
                <a:ea typeface="NTR"/>
                <a:cs typeface="NTR"/>
                <a:sym typeface="NTR"/>
              </a:rPr>
              <a:t>ऑस्ट्रेलिया (Australia)</a:t>
            </a:r>
            <a:endParaRPr/>
          </a:p>
        </p:txBody>
      </p:sp>
      <p:sp>
        <p:nvSpPr>
          <p:cNvPr id="223" name="Google Shape;223;p22"/>
          <p:cNvSpPr txBox="1"/>
          <p:nvPr/>
        </p:nvSpPr>
        <p:spPr>
          <a:xfrm>
            <a:off x="952500" y="6055816"/>
            <a:ext cx="4572000" cy="3143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475569"/>
                </a:solidFill>
                <a:latin typeface="NTR"/>
                <a:ea typeface="NTR"/>
                <a:cs typeface="NTR"/>
                <a:sym typeface="NTR"/>
              </a:rPr>
              <a:t>ब्राजील (Brazil)</a:t>
            </a:r>
            <a:endParaRPr/>
          </a:p>
        </p:txBody>
      </p:sp>
      <p:pic>
        <p:nvPicPr>
          <p:cNvPr descr="image.png" id="224" name="Google Shape;224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1500" y="2002035"/>
            <a:ext cx="171450" cy="228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25" name="Google Shape;225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1500" y="2506860"/>
            <a:ext cx="171450" cy="228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26" name="Google Shape;226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1500" y="3011685"/>
            <a:ext cx="171450" cy="228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27" name="Google Shape;227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1500" y="3516510"/>
            <a:ext cx="171450" cy="228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28" name="Google Shape;228;p2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71500" y="4588966"/>
            <a:ext cx="171450" cy="228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29" name="Google Shape;229;p2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71500" y="5093791"/>
            <a:ext cx="171450" cy="228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30" name="Google Shape;230;p2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71500" y="5598616"/>
            <a:ext cx="171450" cy="228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31" name="Google Shape;231;p2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71500" y="6103441"/>
            <a:ext cx="171450" cy="228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236" name="Google Shape;236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7" name="Google Shape;237;p23"/>
          <p:cNvSpPr txBox="1"/>
          <p:nvPr/>
        </p:nvSpPr>
        <p:spPr>
          <a:xfrm>
            <a:off x="571500" y="571500"/>
            <a:ext cx="5200650" cy="11257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1E3A8A"/>
                </a:solidFill>
                <a:latin typeface="Poppins"/>
                <a:ea typeface="Poppins"/>
                <a:cs typeface="Poppins"/>
                <a:sym typeface="Poppins"/>
              </a:rPr>
              <a:t>भारतीय संदर्भ (Indian Context)</a:t>
            </a:r>
            <a:endParaRPr/>
          </a:p>
        </p:txBody>
      </p:sp>
      <p:sp>
        <p:nvSpPr>
          <p:cNvPr id="238" name="Google Shape;238;p23"/>
          <p:cNvSpPr/>
          <p:nvPr/>
        </p:nvSpPr>
        <p:spPr>
          <a:xfrm>
            <a:off x="571500" y="1811535"/>
            <a:ext cx="4953000" cy="28575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23"/>
          <p:cNvSpPr txBox="1"/>
          <p:nvPr/>
        </p:nvSpPr>
        <p:spPr>
          <a:xfrm>
            <a:off x="571500" y="2030610"/>
            <a:ext cx="5200650" cy="3199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334155"/>
                </a:solidFill>
                <a:latin typeface="Poppins"/>
                <a:ea typeface="Poppins"/>
                <a:cs typeface="Poppins"/>
                <a:sym typeface="Poppins"/>
              </a:rPr>
              <a:t>अर्ध-संघात्मक (Quasi-Federal)</a:t>
            </a:r>
            <a:endParaRPr/>
          </a:p>
        </p:txBody>
      </p:sp>
      <p:sp>
        <p:nvSpPr>
          <p:cNvPr id="240" name="Google Shape;240;p23"/>
          <p:cNvSpPr txBox="1"/>
          <p:nvPr/>
        </p:nvSpPr>
        <p:spPr>
          <a:xfrm>
            <a:off x="571500" y="2655391"/>
            <a:ext cx="4953000" cy="6286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475569"/>
                </a:solidFill>
                <a:latin typeface="NTR"/>
                <a:ea typeface="NTR"/>
                <a:cs typeface="NTR"/>
                <a:sym typeface="NTR"/>
              </a:rPr>
              <a:t>भारतीय संविधान ने दोनों प्रणालियों का मिश्रण अपनाया है। अनुच्छेद 1 में भारत को "राज्यों का संघ" (Union of States) कहा गया है।</a:t>
            </a:r>
            <a:endParaRPr/>
          </a:p>
        </p:txBody>
      </p:sp>
      <p:sp>
        <p:nvSpPr>
          <p:cNvPr id="241" name="Google Shape;241;p23"/>
          <p:cNvSpPr txBox="1"/>
          <p:nvPr/>
        </p:nvSpPr>
        <p:spPr>
          <a:xfrm>
            <a:off x="571500" y="3893641"/>
            <a:ext cx="4953000" cy="3143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50" u="none" cap="none" strike="noStrike">
                <a:solidFill>
                  <a:srgbClr val="475569"/>
                </a:solidFill>
                <a:latin typeface="NTR"/>
                <a:ea typeface="NTR"/>
                <a:cs typeface="NTR"/>
                <a:sym typeface="NTR"/>
              </a:rPr>
              <a:t>विशेषताएँ:</a:t>
            </a:r>
            <a:endParaRPr/>
          </a:p>
        </p:txBody>
      </p:sp>
      <p:sp>
        <p:nvSpPr>
          <p:cNvPr id="242" name="Google Shape;242;p23"/>
          <p:cNvSpPr txBox="1"/>
          <p:nvPr/>
        </p:nvSpPr>
        <p:spPr>
          <a:xfrm>
            <a:off x="571500" y="4417516"/>
            <a:ext cx="4953000" cy="3143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475569"/>
                </a:solidFill>
                <a:latin typeface="NTR"/>
                <a:ea typeface="NTR"/>
                <a:cs typeface="NTR"/>
                <a:sym typeface="NTR"/>
              </a:rPr>
              <a:t>1. सामान्य स्थिति में: पूर्णतः संघात्मक।</a:t>
            </a:r>
            <a:endParaRPr/>
          </a:p>
        </p:txBody>
      </p:sp>
      <p:sp>
        <p:nvSpPr>
          <p:cNvPr id="243" name="Google Shape;243;p23"/>
          <p:cNvSpPr txBox="1"/>
          <p:nvPr/>
        </p:nvSpPr>
        <p:spPr>
          <a:xfrm>
            <a:off x="571500" y="4941391"/>
            <a:ext cx="4953000" cy="3143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475569"/>
                </a:solidFill>
                <a:latin typeface="NTR"/>
                <a:ea typeface="NTR"/>
                <a:cs typeface="NTR"/>
                <a:sym typeface="NTR"/>
              </a:rPr>
              <a:t>2. आपातकाल में: एकात्मक (Unitary)।</a:t>
            </a:r>
            <a:endParaRPr/>
          </a:p>
        </p:txBody>
      </p:sp>
      <p:sp>
        <p:nvSpPr>
          <p:cNvPr id="244" name="Google Shape;244;p23"/>
          <p:cNvSpPr txBox="1"/>
          <p:nvPr/>
        </p:nvSpPr>
        <p:spPr>
          <a:xfrm>
            <a:off x="571500" y="5465266"/>
            <a:ext cx="4953000" cy="6286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475569"/>
                </a:solidFill>
                <a:latin typeface="NTR"/>
                <a:ea typeface="NTR"/>
                <a:cs typeface="NTR"/>
                <a:sym typeface="NTR"/>
              </a:rPr>
              <a:t>3. सशक्त केंद्र: अवशिष्ट शक्तियाँ (Residuary Powers) केंद्र के पास।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249" name="Google Shape;249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50" name="Google Shape;250;p24"/>
          <p:cNvSpPr txBox="1"/>
          <p:nvPr/>
        </p:nvSpPr>
        <p:spPr>
          <a:xfrm>
            <a:off x="6334125" y="2767012"/>
            <a:ext cx="5550693" cy="3199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334155"/>
                </a:solidFill>
                <a:latin typeface="Poppins"/>
                <a:ea typeface="Poppins"/>
                <a:cs typeface="Poppins"/>
                <a:sym typeface="Poppins"/>
              </a:rPr>
              <a:t>संतुलन आवश्यक है</a:t>
            </a:r>
            <a:endParaRPr/>
          </a:p>
        </p:txBody>
      </p:sp>
      <p:sp>
        <p:nvSpPr>
          <p:cNvPr id="251" name="Google Shape;251;p24"/>
          <p:cNvSpPr txBox="1"/>
          <p:nvPr/>
        </p:nvSpPr>
        <p:spPr>
          <a:xfrm>
            <a:off x="6334125" y="3296542"/>
            <a:ext cx="5286375" cy="6286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475569"/>
                </a:solidFill>
                <a:latin typeface="NTR"/>
                <a:ea typeface="NTR"/>
                <a:cs typeface="NTR"/>
                <a:sym typeface="NTR"/>
              </a:rPr>
              <a:t>कोई भी प्रणाली पूर्णतः आदर्श नहीं है। देश की परिस्थितियों, आकार और विविधता के अनुसार शासन प्रणाली का चयन किया जाता है।</a:t>
            </a:r>
            <a:endParaRPr/>
          </a:p>
        </p:txBody>
      </p:sp>
      <p:sp>
        <p:nvSpPr>
          <p:cNvPr id="252" name="Google Shape;252;p24"/>
          <p:cNvSpPr txBox="1"/>
          <p:nvPr/>
        </p:nvSpPr>
        <p:spPr>
          <a:xfrm>
            <a:off x="6334125" y="4134742"/>
            <a:ext cx="5286375" cy="9429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475569"/>
                </a:solidFill>
                <a:latin typeface="NTR"/>
                <a:ea typeface="NTR"/>
                <a:cs typeface="NTR"/>
                <a:sym typeface="NTR"/>
              </a:rPr>
              <a:t>वर्तमान में, 'सहकारी संघवाद' (Cooperative Federalism) की अवधारणा सबसे लोकप्रिय हो रही है, जहाँ केंद्र और राज्य मिलकर विकास के लिए कार्य करते हैं।</a:t>
            </a:r>
            <a:endParaRPr/>
          </a:p>
        </p:txBody>
      </p:sp>
      <p:sp>
        <p:nvSpPr>
          <p:cNvPr id="253" name="Google Shape;253;p24"/>
          <p:cNvSpPr txBox="1"/>
          <p:nvPr/>
        </p:nvSpPr>
        <p:spPr>
          <a:xfrm>
            <a:off x="571500" y="571500"/>
            <a:ext cx="11601450" cy="57715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1E3A8A"/>
                </a:solidFill>
                <a:latin typeface="Poppins"/>
                <a:ea typeface="Poppins"/>
                <a:cs typeface="Poppins"/>
                <a:sym typeface="Poppins"/>
              </a:rPr>
              <a:t>निष्कर्ष (Conclusion)</a:t>
            </a:r>
            <a:endParaRPr/>
          </a:p>
        </p:txBody>
      </p:sp>
      <p:sp>
        <p:nvSpPr>
          <p:cNvPr id="254" name="Google Shape;254;p24"/>
          <p:cNvSpPr/>
          <p:nvPr/>
        </p:nvSpPr>
        <p:spPr>
          <a:xfrm>
            <a:off x="571500" y="1262955"/>
            <a:ext cx="11049000" cy="28575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25"/>
          <p:cNvSpPr txBox="1"/>
          <p:nvPr/>
        </p:nvSpPr>
        <p:spPr>
          <a:xfrm>
            <a:off x="513000" y="2997000"/>
            <a:ext cx="77760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THANKYOU</a:t>
            </a:r>
            <a:endParaRPr sz="9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94" name="Google Shape;94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4"/>
          <p:cNvSpPr txBox="1"/>
          <p:nvPr/>
        </p:nvSpPr>
        <p:spPr>
          <a:xfrm>
            <a:off x="3755707" y="2477392"/>
            <a:ext cx="4680585" cy="7314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997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800" u="none" cap="none" strike="noStrike">
                <a:solidFill>
                  <a:srgbClr val="1E3A8A"/>
                </a:solidFill>
                <a:latin typeface="Poppins"/>
                <a:ea typeface="Poppins"/>
                <a:cs typeface="Poppins"/>
                <a:sym typeface="Poppins"/>
              </a:rPr>
              <a:t>शासन प्रणालियाँ</a:t>
            </a:r>
            <a:endParaRPr/>
          </a:p>
        </p:txBody>
      </p:sp>
      <p:sp>
        <p:nvSpPr>
          <p:cNvPr id="96" name="Google Shape;96;p14"/>
          <p:cNvSpPr txBox="1"/>
          <p:nvPr/>
        </p:nvSpPr>
        <p:spPr>
          <a:xfrm>
            <a:off x="4910137" y="3856583"/>
            <a:ext cx="2371725" cy="3143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475569"/>
                </a:solidFill>
                <a:latin typeface="NTR"/>
                <a:ea typeface="NTR"/>
                <a:cs typeface="NTR"/>
                <a:sym typeface="NTR"/>
              </a:rPr>
              <a:t>Unitary vs. Federal Systems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01" name="Google Shape;101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02" name="Google Shape;102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334125" y="2122140"/>
            <a:ext cx="5286375" cy="381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15"/>
          <p:cNvSpPr txBox="1"/>
          <p:nvPr/>
        </p:nvSpPr>
        <p:spPr>
          <a:xfrm>
            <a:off x="571500" y="2481262"/>
            <a:ext cx="5550693" cy="3199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334155"/>
                </a:solidFill>
                <a:latin typeface="Poppins"/>
                <a:ea typeface="Poppins"/>
                <a:cs typeface="Poppins"/>
                <a:sym typeface="Poppins"/>
              </a:rPr>
              <a:t>परिभाषा (Definition)</a:t>
            </a:r>
            <a:endParaRPr/>
          </a:p>
        </p:txBody>
      </p:sp>
      <p:sp>
        <p:nvSpPr>
          <p:cNvPr id="104" name="Google Shape;104;p15"/>
          <p:cNvSpPr txBox="1"/>
          <p:nvPr/>
        </p:nvSpPr>
        <p:spPr>
          <a:xfrm>
            <a:off x="571500" y="3010792"/>
            <a:ext cx="5286375" cy="9429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475569"/>
                </a:solidFill>
                <a:latin typeface="NTR"/>
                <a:ea typeface="NTR"/>
                <a:cs typeface="NTR"/>
                <a:sym typeface="NTR"/>
              </a:rPr>
              <a:t>एकात्मक शासन वह प्रणाली है जिसमें संविधान द्वारा शासन की सम्पूर्ण शक्ति एक ही केन्द्रीय सरकार (Central Government) में निहित होती है।</a:t>
            </a:r>
            <a:endParaRPr/>
          </a:p>
        </p:txBody>
      </p:sp>
      <p:sp>
        <p:nvSpPr>
          <p:cNvPr id="105" name="Google Shape;105;p15"/>
          <p:cNvSpPr txBox="1"/>
          <p:nvPr/>
        </p:nvSpPr>
        <p:spPr>
          <a:xfrm>
            <a:off x="885825" y="4163317"/>
            <a:ext cx="66675" cy="3143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475569"/>
                </a:solidFill>
                <a:latin typeface="NTR"/>
                <a:ea typeface="NTR"/>
                <a:cs typeface="NTR"/>
                <a:sym typeface="NTR"/>
              </a:rPr>
              <a:t>•</a:t>
            </a:r>
            <a:endParaRPr/>
          </a:p>
        </p:txBody>
      </p:sp>
      <p:sp>
        <p:nvSpPr>
          <p:cNvPr id="106" name="Google Shape;106;p15"/>
          <p:cNvSpPr txBox="1"/>
          <p:nvPr/>
        </p:nvSpPr>
        <p:spPr>
          <a:xfrm>
            <a:off x="952500" y="4163317"/>
            <a:ext cx="4905375" cy="6286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66675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475569"/>
                </a:solidFill>
                <a:latin typeface="NTR"/>
                <a:ea typeface="NTR"/>
                <a:cs typeface="NTR"/>
                <a:sym typeface="NTR"/>
              </a:rPr>
              <a:t>स्थानीय सरकारें केवल वे शक्तियाँ प्रयोग करती हैं जो केंद्र उन्हें देता है।</a:t>
            </a:r>
            <a:endParaRPr/>
          </a:p>
        </p:txBody>
      </p:sp>
      <p:sp>
        <p:nvSpPr>
          <p:cNvPr id="107" name="Google Shape;107;p15"/>
          <p:cNvSpPr txBox="1"/>
          <p:nvPr/>
        </p:nvSpPr>
        <p:spPr>
          <a:xfrm>
            <a:off x="885825" y="4791967"/>
            <a:ext cx="66675" cy="3143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475569"/>
                </a:solidFill>
                <a:latin typeface="NTR"/>
                <a:ea typeface="NTR"/>
                <a:cs typeface="NTR"/>
                <a:sym typeface="NTR"/>
              </a:rPr>
              <a:t>•</a:t>
            </a:r>
            <a:endParaRPr/>
          </a:p>
        </p:txBody>
      </p:sp>
      <p:sp>
        <p:nvSpPr>
          <p:cNvPr id="108" name="Google Shape;108;p15"/>
          <p:cNvSpPr txBox="1"/>
          <p:nvPr/>
        </p:nvSpPr>
        <p:spPr>
          <a:xfrm>
            <a:off x="952500" y="4791967"/>
            <a:ext cx="4905375" cy="3143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66675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50" u="none" cap="none" strike="noStrike">
                <a:solidFill>
                  <a:srgbClr val="475569"/>
                </a:solidFill>
                <a:latin typeface="NTR"/>
                <a:ea typeface="NTR"/>
                <a:cs typeface="NTR"/>
                <a:sym typeface="NTR"/>
              </a:rPr>
              <a:t>मुख्य विशेषता:</a:t>
            </a:r>
            <a:r>
              <a:rPr b="0" i="0" lang="en-US" sz="1650" u="none" cap="none" strike="noStrike">
                <a:solidFill>
                  <a:srgbClr val="475569"/>
                </a:solidFill>
                <a:latin typeface="NTR"/>
                <a:ea typeface="NTR"/>
                <a:cs typeface="NTR"/>
                <a:sym typeface="NTR"/>
              </a:rPr>
              <a:t> शक्ति का केंद्रीकरण (Centralization of Power)।</a:t>
            </a:r>
            <a:endParaRPr/>
          </a:p>
        </p:txBody>
      </p:sp>
      <p:sp>
        <p:nvSpPr>
          <p:cNvPr id="109" name="Google Shape;109;p15"/>
          <p:cNvSpPr txBox="1"/>
          <p:nvPr/>
        </p:nvSpPr>
        <p:spPr>
          <a:xfrm>
            <a:off x="885825" y="5106292"/>
            <a:ext cx="66675" cy="3143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475569"/>
                </a:solidFill>
                <a:latin typeface="NTR"/>
                <a:ea typeface="NTR"/>
                <a:cs typeface="NTR"/>
                <a:sym typeface="NTR"/>
              </a:rPr>
              <a:t>•</a:t>
            </a:r>
            <a:endParaRPr/>
          </a:p>
        </p:txBody>
      </p:sp>
      <p:sp>
        <p:nvSpPr>
          <p:cNvPr id="110" name="Google Shape;110;p15"/>
          <p:cNvSpPr txBox="1"/>
          <p:nvPr/>
        </p:nvSpPr>
        <p:spPr>
          <a:xfrm>
            <a:off x="952500" y="5106292"/>
            <a:ext cx="4905375" cy="3143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66675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50" u="none" cap="none" strike="noStrike">
                <a:solidFill>
                  <a:srgbClr val="475569"/>
                </a:solidFill>
                <a:latin typeface="NTR"/>
                <a:ea typeface="NTR"/>
                <a:cs typeface="NTR"/>
                <a:sym typeface="NTR"/>
              </a:rPr>
              <a:t>उदाहरण:</a:t>
            </a:r>
            <a:r>
              <a:rPr b="0" i="0" lang="en-US" sz="1650" u="none" cap="none" strike="noStrike">
                <a:solidFill>
                  <a:srgbClr val="475569"/>
                </a:solidFill>
                <a:latin typeface="NTR"/>
                <a:ea typeface="NTR"/>
                <a:cs typeface="NTR"/>
                <a:sym typeface="NTR"/>
              </a:rPr>
              <a:t> ब्रिटेन, फ्रांस, जापान।</a:t>
            </a:r>
            <a:endParaRPr/>
          </a:p>
        </p:txBody>
      </p:sp>
      <p:pic>
        <p:nvPicPr>
          <p:cNvPr descr="image.png" id="111" name="Google Shape;111;p1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334125" y="2122140"/>
            <a:ext cx="5286375" cy="381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15"/>
          <p:cNvSpPr txBox="1"/>
          <p:nvPr/>
        </p:nvSpPr>
        <p:spPr>
          <a:xfrm>
            <a:off x="571500" y="571500"/>
            <a:ext cx="11601450" cy="57715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1E3A8A"/>
                </a:solidFill>
                <a:latin typeface="Poppins"/>
                <a:ea typeface="Poppins"/>
                <a:cs typeface="Poppins"/>
                <a:sym typeface="Poppins"/>
              </a:rPr>
              <a:t>एकात्मक शासन (Unitary Government)</a:t>
            </a:r>
            <a:endParaRPr/>
          </a:p>
        </p:txBody>
      </p:sp>
      <p:sp>
        <p:nvSpPr>
          <p:cNvPr id="113" name="Google Shape;113;p15"/>
          <p:cNvSpPr/>
          <p:nvPr/>
        </p:nvSpPr>
        <p:spPr>
          <a:xfrm>
            <a:off x="571500" y="1262955"/>
            <a:ext cx="11049000" cy="28575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18" name="Google Shape;118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19" name="Google Shape;119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1500" y="2500312"/>
            <a:ext cx="3492549" cy="305365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20" name="Google Shape;120;p1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349799" y="2500312"/>
            <a:ext cx="3492549" cy="305365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21" name="Google Shape;121;p1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8128099" y="2500312"/>
            <a:ext cx="3492549" cy="3053655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16"/>
          <p:cNvSpPr txBox="1"/>
          <p:nvPr/>
        </p:nvSpPr>
        <p:spPr>
          <a:xfrm>
            <a:off x="794225" y="3576637"/>
            <a:ext cx="3047099" cy="3199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334155"/>
                </a:solidFill>
                <a:latin typeface="Poppins"/>
                <a:ea typeface="Poppins"/>
                <a:cs typeface="Poppins"/>
                <a:sym typeface="Poppins"/>
              </a:rPr>
              <a:t>कुशल प्रशासन</a:t>
            </a:r>
            <a:endParaRPr/>
          </a:p>
        </p:txBody>
      </p:sp>
      <p:sp>
        <p:nvSpPr>
          <p:cNvPr id="123" name="Google Shape;123;p16"/>
          <p:cNvSpPr txBox="1"/>
          <p:nvPr/>
        </p:nvSpPr>
        <p:spPr>
          <a:xfrm>
            <a:off x="866775" y="4106167"/>
            <a:ext cx="2901999" cy="9429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475569"/>
                </a:solidFill>
                <a:latin typeface="NTR"/>
                <a:ea typeface="NTR"/>
                <a:cs typeface="NTR"/>
                <a:sym typeface="NTR"/>
              </a:rPr>
              <a:t>शक्ति एक जगह केंद्रित होने से निर्णय लेने में तेज़ी आती है। आपातकाल के लिए सर्वोत्तम।</a:t>
            </a:r>
            <a:endParaRPr/>
          </a:p>
        </p:txBody>
      </p:sp>
      <p:sp>
        <p:nvSpPr>
          <p:cNvPr id="124" name="Google Shape;124;p16"/>
          <p:cNvSpPr txBox="1"/>
          <p:nvPr/>
        </p:nvSpPr>
        <p:spPr>
          <a:xfrm>
            <a:off x="4572524" y="3576637"/>
            <a:ext cx="3047099" cy="3199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334155"/>
                </a:solidFill>
                <a:latin typeface="Poppins"/>
                <a:ea typeface="Poppins"/>
                <a:cs typeface="Poppins"/>
                <a:sym typeface="Poppins"/>
              </a:rPr>
              <a:t>कानूनों में एकरूपता</a:t>
            </a:r>
            <a:endParaRPr/>
          </a:p>
        </p:txBody>
      </p:sp>
      <p:sp>
        <p:nvSpPr>
          <p:cNvPr id="125" name="Google Shape;125;p16"/>
          <p:cNvSpPr txBox="1"/>
          <p:nvPr/>
        </p:nvSpPr>
        <p:spPr>
          <a:xfrm>
            <a:off x="4645074" y="4106167"/>
            <a:ext cx="2901999" cy="9429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475569"/>
                </a:solidFill>
                <a:latin typeface="NTR"/>
                <a:ea typeface="NTR"/>
                <a:cs typeface="NTR"/>
                <a:sym typeface="NTR"/>
              </a:rPr>
              <a:t>पूरे देश में एक ही प्रकार के कानून और नीतियां लागू होती हैं, जिससे भ्रम नहीं होता।</a:t>
            </a:r>
            <a:endParaRPr/>
          </a:p>
        </p:txBody>
      </p:sp>
      <p:sp>
        <p:nvSpPr>
          <p:cNvPr id="126" name="Google Shape;126;p16"/>
          <p:cNvSpPr txBox="1"/>
          <p:nvPr/>
        </p:nvSpPr>
        <p:spPr>
          <a:xfrm>
            <a:off x="8350824" y="3576637"/>
            <a:ext cx="3047099" cy="3199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334155"/>
                </a:solidFill>
                <a:latin typeface="Poppins"/>
                <a:ea typeface="Poppins"/>
                <a:cs typeface="Poppins"/>
                <a:sym typeface="Poppins"/>
              </a:rPr>
              <a:t>कम खर्चीला</a:t>
            </a:r>
            <a:endParaRPr/>
          </a:p>
        </p:txBody>
      </p:sp>
      <p:sp>
        <p:nvSpPr>
          <p:cNvPr id="127" name="Google Shape;127;p16"/>
          <p:cNvSpPr txBox="1"/>
          <p:nvPr/>
        </p:nvSpPr>
        <p:spPr>
          <a:xfrm>
            <a:off x="8423374" y="4106167"/>
            <a:ext cx="2901999" cy="9429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475569"/>
                </a:solidFill>
                <a:latin typeface="NTR"/>
                <a:ea typeface="NTR"/>
                <a:cs typeface="NTR"/>
                <a:sym typeface="NTR"/>
              </a:rPr>
              <a:t>दोहरी व्यवस्थापिका और प्रशासन न होने के कारण यह प्रणाली आर्थिक रूप से किफायती है।</a:t>
            </a:r>
            <a:endParaRPr/>
          </a:p>
        </p:txBody>
      </p:sp>
      <p:sp>
        <p:nvSpPr>
          <p:cNvPr id="128" name="Google Shape;128;p16"/>
          <p:cNvSpPr txBox="1"/>
          <p:nvPr/>
        </p:nvSpPr>
        <p:spPr>
          <a:xfrm>
            <a:off x="571500" y="571500"/>
            <a:ext cx="11601450" cy="57715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1E3A8A"/>
                </a:solidFill>
                <a:latin typeface="Poppins"/>
                <a:ea typeface="Poppins"/>
                <a:cs typeface="Poppins"/>
                <a:sym typeface="Poppins"/>
              </a:rPr>
              <a:t>एकात्मक शासन के गुण (Advantages)</a:t>
            </a:r>
            <a:endParaRPr/>
          </a:p>
        </p:txBody>
      </p:sp>
      <p:sp>
        <p:nvSpPr>
          <p:cNvPr id="129" name="Google Shape;129;p16"/>
          <p:cNvSpPr/>
          <p:nvPr/>
        </p:nvSpPr>
        <p:spPr>
          <a:xfrm>
            <a:off x="571500" y="1262955"/>
            <a:ext cx="11049000" cy="28575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34" name="Google Shape;134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35" name="Google Shape;135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1500" y="2890837"/>
            <a:ext cx="5286375" cy="227260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36" name="Google Shape;136;p1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334125" y="2890837"/>
            <a:ext cx="5286375" cy="2272605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17"/>
          <p:cNvSpPr txBox="1"/>
          <p:nvPr/>
        </p:nvSpPr>
        <p:spPr>
          <a:xfrm>
            <a:off x="866775" y="3186112"/>
            <a:ext cx="4930616" cy="3199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334155"/>
                </a:solidFill>
                <a:latin typeface="Poppins"/>
                <a:ea typeface="Poppins"/>
                <a:cs typeface="Poppins"/>
                <a:sym typeface="Poppins"/>
              </a:rPr>
              <a:t>स्थानीय हितों की उपेक्षा</a:t>
            </a:r>
            <a:endParaRPr/>
          </a:p>
        </p:txBody>
      </p:sp>
      <p:sp>
        <p:nvSpPr>
          <p:cNvPr id="138" name="Google Shape;138;p17"/>
          <p:cNvSpPr txBox="1"/>
          <p:nvPr/>
        </p:nvSpPr>
        <p:spPr>
          <a:xfrm>
            <a:off x="866775" y="3715642"/>
            <a:ext cx="4695825" cy="9429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475569"/>
                </a:solidFill>
                <a:latin typeface="NTR"/>
                <a:ea typeface="NTR"/>
                <a:cs typeface="NTR"/>
                <a:sym typeface="NTR"/>
              </a:rPr>
              <a:t>केंद्र सरकार दूर बैठकर स्थानीय समस्याओं और आवश्यकताओं को ठीक से नहीं समझ पाती है, जिससे स्थानीय विकास बाधित हो सकता है।</a:t>
            </a:r>
            <a:endParaRPr/>
          </a:p>
        </p:txBody>
      </p:sp>
      <p:sp>
        <p:nvSpPr>
          <p:cNvPr id="139" name="Google Shape;139;p17"/>
          <p:cNvSpPr txBox="1"/>
          <p:nvPr/>
        </p:nvSpPr>
        <p:spPr>
          <a:xfrm>
            <a:off x="6629400" y="3186112"/>
            <a:ext cx="4930616" cy="3199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334155"/>
                </a:solidFill>
                <a:latin typeface="Poppins"/>
                <a:ea typeface="Poppins"/>
                <a:cs typeface="Poppins"/>
                <a:sym typeface="Poppins"/>
              </a:rPr>
              <a:t>निरंकुशता का भय</a:t>
            </a:r>
            <a:endParaRPr/>
          </a:p>
        </p:txBody>
      </p:sp>
      <p:sp>
        <p:nvSpPr>
          <p:cNvPr id="140" name="Google Shape;140;p17"/>
          <p:cNvSpPr txBox="1"/>
          <p:nvPr/>
        </p:nvSpPr>
        <p:spPr>
          <a:xfrm>
            <a:off x="6629400" y="3715642"/>
            <a:ext cx="4695825" cy="9429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475569"/>
                </a:solidFill>
                <a:latin typeface="NTR"/>
                <a:ea typeface="NTR"/>
                <a:cs typeface="NTR"/>
                <a:sym typeface="NTR"/>
              </a:rPr>
              <a:t>सम्पूर्ण शक्ति एक ही केंद्र में होने के कारण सरकार के निरंकुश (Tyrannical) होने की संभावना बढ़ जाती है। कोई शक्ति संतुलन नहीं होता।</a:t>
            </a:r>
            <a:endParaRPr/>
          </a:p>
        </p:txBody>
      </p:sp>
      <p:sp>
        <p:nvSpPr>
          <p:cNvPr id="141" name="Google Shape;141;p17"/>
          <p:cNvSpPr txBox="1"/>
          <p:nvPr/>
        </p:nvSpPr>
        <p:spPr>
          <a:xfrm>
            <a:off x="571500" y="571500"/>
            <a:ext cx="11601450" cy="57715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1E3A8A"/>
                </a:solidFill>
                <a:latin typeface="Poppins"/>
                <a:ea typeface="Poppins"/>
                <a:cs typeface="Poppins"/>
                <a:sym typeface="Poppins"/>
              </a:rPr>
              <a:t>एकात्मक शासन के दोष (Disadvantages)</a:t>
            </a:r>
            <a:endParaRPr/>
          </a:p>
        </p:txBody>
      </p:sp>
      <p:sp>
        <p:nvSpPr>
          <p:cNvPr id="142" name="Google Shape;142;p17"/>
          <p:cNvSpPr/>
          <p:nvPr/>
        </p:nvSpPr>
        <p:spPr>
          <a:xfrm>
            <a:off x="571500" y="1262955"/>
            <a:ext cx="11049000" cy="28575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47" name="Google Shape;147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48" name="Google Shape;148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1500" y="2122140"/>
            <a:ext cx="5286375" cy="381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18"/>
          <p:cNvSpPr txBox="1"/>
          <p:nvPr/>
        </p:nvSpPr>
        <p:spPr>
          <a:xfrm>
            <a:off x="6334125" y="2638425"/>
            <a:ext cx="5550693" cy="3199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334155"/>
                </a:solidFill>
                <a:latin typeface="Poppins"/>
                <a:ea typeface="Poppins"/>
                <a:cs typeface="Poppins"/>
                <a:sym typeface="Poppins"/>
              </a:rPr>
              <a:t>परिभाषा (Definition)</a:t>
            </a:r>
            <a:endParaRPr/>
          </a:p>
        </p:txBody>
      </p:sp>
      <p:sp>
        <p:nvSpPr>
          <p:cNvPr id="150" name="Google Shape;150;p18"/>
          <p:cNvSpPr txBox="1"/>
          <p:nvPr/>
        </p:nvSpPr>
        <p:spPr>
          <a:xfrm>
            <a:off x="6334125" y="3167955"/>
            <a:ext cx="5286375" cy="6286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475569"/>
                </a:solidFill>
                <a:latin typeface="NTR"/>
                <a:ea typeface="NTR"/>
                <a:cs typeface="NTR"/>
                <a:sym typeface="NTR"/>
              </a:rPr>
              <a:t>संघात्मक शासन में संविधान द्वारा शक्तियों का विभाजन केंद्र सरकार और राज्य सरकारों (इकाइयों) के बीच किया जाता है।</a:t>
            </a:r>
            <a:endParaRPr/>
          </a:p>
        </p:txBody>
      </p:sp>
      <p:pic>
        <p:nvPicPr>
          <p:cNvPr descr="image.png" id="151" name="Google Shape;151;p1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71500" y="2122140"/>
            <a:ext cx="5286375" cy="381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2" name="Google Shape;152;p18"/>
          <p:cNvSpPr txBox="1"/>
          <p:nvPr/>
        </p:nvSpPr>
        <p:spPr>
          <a:xfrm>
            <a:off x="6648450" y="4006155"/>
            <a:ext cx="66675" cy="3143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475569"/>
                </a:solidFill>
                <a:latin typeface="NTR"/>
                <a:ea typeface="NTR"/>
                <a:cs typeface="NTR"/>
                <a:sym typeface="NTR"/>
              </a:rPr>
              <a:t>•</a:t>
            </a:r>
            <a:endParaRPr/>
          </a:p>
        </p:txBody>
      </p:sp>
      <p:sp>
        <p:nvSpPr>
          <p:cNvPr id="153" name="Google Shape;153;p18"/>
          <p:cNvSpPr txBox="1"/>
          <p:nvPr/>
        </p:nvSpPr>
        <p:spPr>
          <a:xfrm>
            <a:off x="6715125" y="4006155"/>
            <a:ext cx="4905375" cy="3143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66675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475569"/>
                </a:solidFill>
                <a:latin typeface="NTR"/>
                <a:ea typeface="NTR"/>
                <a:cs typeface="NTR"/>
                <a:sym typeface="NTR"/>
              </a:rPr>
              <a:t>दोनों स्तर की सरकारें अपने-अपने क्षेत्र में स्वतंत्र होती हैं।</a:t>
            </a:r>
            <a:endParaRPr/>
          </a:p>
        </p:txBody>
      </p:sp>
      <p:sp>
        <p:nvSpPr>
          <p:cNvPr id="154" name="Google Shape;154;p18"/>
          <p:cNvSpPr txBox="1"/>
          <p:nvPr/>
        </p:nvSpPr>
        <p:spPr>
          <a:xfrm>
            <a:off x="6648450" y="4320480"/>
            <a:ext cx="66675" cy="3143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475569"/>
                </a:solidFill>
                <a:latin typeface="NTR"/>
                <a:ea typeface="NTR"/>
                <a:cs typeface="NTR"/>
                <a:sym typeface="NTR"/>
              </a:rPr>
              <a:t>•</a:t>
            </a:r>
            <a:endParaRPr/>
          </a:p>
        </p:txBody>
      </p:sp>
      <p:sp>
        <p:nvSpPr>
          <p:cNvPr id="155" name="Google Shape;155;p18"/>
          <p:cNvSpPr txBox="1"/>
          <p:nvPr/>
        </p:nvSpPr>
        <p:spPr>
          <a:xfrm>
            <a:off x="6715125" y="4320480"/>
            <a:ext cx="4905375" cy="6286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66675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50" u="none" cap="none" strike="noStrike">
                <a:solidFill>
                  <a:srgbClr val="475569"/>
                </a:solidFill>
                <a:latin typeface="NTR"/>
                <a:ea typeface="NTR"/>
                <a:cs typeface="NTR"/>
                <a:sym typeface="NTR"/>
              </a:rPr>
              <a:t>मुख्य विशेषता:</a:t>
            </a:r>
            <a:r>
              <a:rPr b="0" i="0" lang="en-US" sz="1650" u="none" cap="none" strike="noStrike">
                <a:solidFill>
                  <a:srgbClr val="475569"/>
                </a:solidFill>
                <a:latin typeface="NTR"/>
                <a:ea typeface="NTR"/>
                <a:cs typeface="NTR"/>
                <a:sym typeface="NTR"/>
              </a:rPr>
              <a:t> शक्तियों का विकेंद्रीकरण (Decentralization) और लिखित संविधान।</a:t>
            </a:r>
            <a:endParaRPr/>
          </a:p>
        </p:txBody>
      </p:sp>
      <p:sp>
        <p:nvSpPr>
          <p:cNvPr id="156" name="Google Shape;156;p18"/>
          <p:cNvSpPr txBox="1"/>
          <p:nvPr/>
        </p:nvSpPr>
        <p:spPr>
          <a:xfrm>
            <a:off x="6648450" y="4949130"/>
            <a:ext cx="66675" cy="3143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475569"/>
                </a:solidFill>
                <a:latin typeface="NTR"/>
                <a:ea typeface="NTR"/>
                <a:cs typeface="NTR"/>
                <a:sym typeface="NTR"/>
              </a:rPr>
              <a:t>•</a:t>
            </a:r>
            <a:endParaRPr/>
          </a:p>
        </p:txBody>
      </p:sp>
      <p:sp>
        <p:nvSpPr>
          <p:cNvPr id="157" name="Google Shape;157;p18"/>
          <p:cNvSpPr txBox="1"/>
          <p:nvPr/>
        </p:nvSpPr>
        <p:spPr>
          <a:xfrm>
            <a:off x="6715125" y="4949130"/>
            <a:ext cx="4905375" cy="3143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66675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50" u="none" cap="none" strike="noStrike">
                <a:solidFill>
                  <a:srgbClr val="475569"/>
                </a:solidFill>
                <a:latin typeface="NTR"/>
                <a:ea typeface="NTR"/>
                <a:cs typeface="NTR"/>
                <a:sym typeface="NTR"/>
              </a:rPr>
              <a:t>उदाहरण:</a:t>
            </a:r>
            <a:r>
              <a:rPr b="0" i="0" lang="en-US" sz="1650" u="none" cap="none" strike="noStrike">
                <a:solidFill>
                  <a:srgbClr val="475569"/>
                </a:solidFill>
                <a:latin typeface="NTR"/>
                <a:ea typeface="NTR"/>
                <a:cs typeface="NTR"/>
                <a:sym typeface="NTR"/>
              </a:rPr>
              <a:t> अमेरिका, कनाडा, ऑस्ट्रेलिया।</a:t>
            </a:r>
            <a:endParaRPr/>
          </a:p>
        </p:txBody>
      </p:sp>
      <p:sp>
        <p:nvSpPr>
          <p:cNvPr id="158" name="Google Shape;158;p18"/>
          <p:cNvSpPr txBox="1"/>
          <p:nvPr/>
        </p:nvSpPr>
        <p:spPr>
          <a:xfrm>
            <a:off x="571500" y="571500"/>
            <a:ext cx="11601450" cy="57715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1E3A8A"/>
                </a:solidFill>
                <a:latin typeface="Poppins"/>
                <a:ea typeface="Poppins"/>
                <a:cs typeface="Poppins"/>
                <a:sym typeface="Poppins"/>
              </a:rPr>
              <a:t>संघात्मक शासन (Federal Government)</a:t>
            </a:r>
            <a:endParaRPr/>
          </a:p>
        </p:txBody>
      </p:sp>
      <p:sp>
        <p:nvSpPr>
          <p:cNvPr id="159" name="Google Shape;159;p18"/>
          <p:cNvSpPr/>
          <p:nvPr/>
        </p:nvSpPr>
        <p:spPr>
          <a:xfrm>
            <a:off x="571500" y="1262955"/>
            <a:ext cx="11049000" cy="28575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64" name="Google Shape;164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19"/>
          <p:cNvSpPr txBox="1"/>
          <p:nvPr/>
        </p:nvSpPr>
        <p:spPr>
          <a:xfrm>
            <a:off x="952500" y="3093690"/>
            <a:ext cx="10668000" cy="3143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50" u="none" cap="none" strike="noStrike">
                <a:solidFill>
                  <a:srgbClr val="475569"/>
                </a:solidFill>
                <a:latin typeface="NTR"/>
                <a:ea typeface="NTR"/>
                <a:cs typeface="NTR"/>
                <a:sym typeface="NTR"/>
              </a:rPr>
              <a:t>बड़े देशों के लिए उपयुक्त:</a:t>
            </a:r>
            <a:r>
              <a:rPr b="0" i="0" lang="en-US" sz="1650" u="none" cap="none" strike="noStrike">
                <a:solidFill>
                  <a:srgbClr val="475569"/>
                </a:solidFill>
                <a:latin typeface="NTR"/>
                <a:ea typeface="NTR"/>
                <a:cs typeface="NTR"/>
                <a:sym typeface="NTR"/>
              </a:rPr>
              <a:t> विशाल क्षेत्रफल और विविधता वाले देशों (जैसे भारत, अमेरिका) के लिए यह आदर्श है।</a:t>
            </a:r>
            <a:endParaRPr/>
          </a:p>
        </p:txBody>
      </p:sp>
      <p:sp>
        <p:nvSpPr>
          <p:cNvPr id="166" name="Google Shape;166;p19"/>
          <p:cNvSpPr txBox="1"/>
          <p:nvPr/>
        </p:nvSpPr>
        <p:spPr>
          <a:xfrm>
            <a:off x="952500" y="3598515"/>
            <a:ext cx="10668000" cy="3143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50" u="none" cap="none" strike="noStrike">
                <a:solidFill>
                  <a:srgbClr val="475569"/>
                </a:solidFill>
                <a:latin typeface="NTR"/>
                <a:ea typeface="NTR"/>
                <a:cs typeface="NTR"/>
                <a:sym typeface="NTR"/>
              </a:rPr>
              <a:t>स्थानीय स्वायत्तता:</a:t>
            </a:r>
            <a:r>
              <a:rPr b="0" i="0" lang="en-US" sz="1650" u="none" cap="none" strike="noStrike">
                <a:solidFill>
                  <a:srgbClr val="475569"/>
                </a:solidFill>
                <a:latin typeface="NTR"/>
                <a:ea typeface="NTR"/>
                <a:cs typeface="NTR"/>
                <a:sym typeface="NTR"/>
              </a:rPr>
              <a:t> राज्य सरकारें अपनी स्थानीय समस्याओं को बेहतर ढंग से सुलझा सकती हैं।</a:t>
            </a:r>
            <a:endParaRPr/>
          </a:p>
        </p:txBody>
      </p:sp>
      <p:sp>
        <p:nvSpPr>
          <p:cNvPr id="167" name="Google Shape;167;p19"/>
          <p:cNvSpPr txBox="1"/>
          <p:nvPr/>
        </p:nvSpPr>
        <p:spPr>
          <a:xfrm>
            <a:off x="952500" y="4103340"/>
            <a:ext cx="10668000" cy="3143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50" u="none" cap="none" strike="noStrike">
                <a:solidFill>
                  <a:srgbClr val="475569"/>
                </a:solidFill>
                <a:latin typeface="NTR"/>
                <a:ea typeface="NTR"/>
                <a:cs typeface="NTR"/>
                <a:sym typeface="NTR"/>
              </a:rPr>
              <a:t>निरंकुशता से बचाव:</a:t>
            </a:r>
            <a:r>
              <a:rPr b="0" i="0" lang="en-US" sz="1650" u="none" cap="none" strike="noStrike">
                <a:solidFill>
                  <a:srgbClr val="475569"/>
                </a:solidFill>
                <a:latin typeface="NTR"/>
                <a:ea typeface="NTR"/>
                <a:cs typeface="NTR"/>
                <a:sym typeface="NTR"/>
              </a:rPr>
              <a:t> शक्तियों का विभाजन केंद्र सरकार को तानाशाही बनने से रोकता है।</a:t>
            </a:r>
            <a:endParaRPr/>
          </a:p>
        </p:txBody>
      </p:sp>
      <p:sp>
        <p:nvSpPr>
          <p:cNvPr id="168" name="Google Shape;168;p19"/>
          <p:cNvSpPr txBox="1"/>
          <p:nvPr/>
        </p:nvSpPr>
        <p:spPr>
          <a:xfrm>
            <a:off x="952500" y="4608165"/>
            <a:ext cx="10668000" cy="3143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50" u="none" cap="none" strike="noStrike">
                <a:solidFill>
                  <a:srgbClr val="475569"/>
                </a:solidFill>
                <a:latin typeface="NTR"/>
                <a:ea typeface="NTR"/>
                <a:cs typeface="NTR"/>
                <a:sym typeface="NTR"/>
              </a:rPr>
              <a:t>राजनीतिक चेतना:</a:t>
            </a:r>
            <a:r>
              <a:rPr b="0" i="0" lang="en-US" sz="1650" u="none" cap="none" strike="noStrike">
                <a:solidFill>
                  <a:srgbClr val="475569"/>
                </a:solidFill>
                <a:latin typeface="NTR"/>
                <a:ea typeface="NTR"/>
                <a:cs typeface="NTR"/>
                <a:sym typeface="NTR"/>
              </a:rPr>
              <a:t> नागरिकों को स्थानीय और राष्ट्रीय दोनों स्तरों पर राजनीति में भाग लेने का मौका मिलता है।</a:t>
            </a:r>
            <a:endParaRPr/>
          </a:p>
        </p:txBody>
      </p:sp>
      <p:sp>
        <p:nvSpPr>
          <p:cNvPr id="169" name="Google Shape;169;p19"/>
          <p:cNvSpPr txBox="1"/>
          <p:nvPr/>
        </p:nvSpPr>
        <p:spPr>
          <a:xfrm>
            <a:off x="571500" y="571500"/>
            <a:ext cx="11601450" cy="57715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1E3A8A"/>
                </a:solidFill>
                <a:latin typeface="Poppins"/>
                <a:ea typeface="Poppins"/>
                <a:cs typeface="Poppins"/>
                <a:sym typeface="Poppins"/>
              </a:rPr>
              <a:t>संघात्मक शासन के गुण (Advantages)</a:t>
            </a:r>
            <a:endParaRPr/>
          </a:p>
        </p:txBody>
      </p:sp>
      <p:sp>
        <p:nvSpPr>
          <p:cNvPr id="170" name="Google Shape;170;p19"/>
          <p:cNvSpPr/>
          <p:nvPr/>
        </p:nvSpPr>
        <p:spPr>
          <a:xfrm>
            <a:off x="571500" y="1262955"/>
            <a:ext cx="11049000" cy="28575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75" name="Google Shape;175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76" name="Google Shape;176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1500" y="3048000"/>
            <a:ext cx="5286375" cy="195828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77" name="Google Shape;177;p2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334125" y="2890837"/>
            <a:ext cx="5286375" cy="2272605"/>
          </a:xfrm>
          <a:prstGeom prst="rect">
            <a:avLst/>
          </a:prstGeom>
          <a:noFill/>
          <a:ln>
            <a:noFill/>
          </a:ln>
        </p:spPr>
      </p:pic>
      <p:sp>
        <p:nvSpPr>
          <p:cNvPr id="178" name="Google Shape;178;p20"/>
          <p:cNvSpPr txBox="1"/>
          <p:nvPr/>
        </p:nvSpPr>
        <p:spPr>
          <a:xfrm>
            <a:off x="866775" y="3343275"/>
            <a:ext cx="4930616" cy="3199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334155"/>
                </a:solidFill>
                <a:latin typeface="Poppins"/>
                <a:ea typeface="Poppins"/>
                <a:cs typeface="Poppins"/>
                <a:sym typeface="Poppins"/>
              </a:rPr>
              <a:t>शक्तियों में संघर्ष</a:t>
            </a:r>
            <a:endParaRPr/>
          </a:p>
        </p:txBody>
      </p:sp>
      <p:sp>
        <p:nvSpPr>
          <p:cNvPr id="179" name="Google Shape;179;p20"/>
          <p:cNvSpPr txBox="1"/>
          <p:nvPr/>
        </p:nvSpPr>
        <p:spPr>
          <a:xfrm>
            <a:off x="866775" y="3872805"/>
            <a:ext cx="4695825" cy="6286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475569"/>
                </a:solidFill>
                <a:latin typeface="NTR"/>
                <a:ea typeface="NTR"/>
                <a:cs typeface="NTR"/>
                <a:sym typeface="NTR"/>
              </a:rPr>
              <a:t>केंद्र और राज्यों के बीच अधिकारों और शक्तियों को लेकर अक्सर विवाद होते रहते हैं, जिससे विकास कार्य प्रभावित हो सकते हैं।</a:t>
            </a:r>
            <a:endParaRPr/>
          </a:p>
        </p:txBody>
      </p:sp>
      <p:sp>
        <p:nvSpPr>
          <p:cNvPr id="180" name="Google Shape;180;p20"/>
          <p:cNvSpPr txBox="1"/>
          <p:nvPr/>
        </p:nvSpPr>
        <p:spPr>
          <a:xfrm>
            <a:off x="6629400" y="3186112"/>
            <a:ext cx="4930616" cy="3199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334155"/>
                </a:solidFill>
                <a:latin typeface="Poppins"/>
                <a:ea typeface="Poppins"/>
                <a:cs typeface="Poppins"/>
                <a:sym typeface="Poppins"/>
              </a:rPr>
              <a:t>जटिल और खर्चीली प्रणाली</a:t>
            </a:r>
            <a:endParaRPr/>
          </a:p>
        </p:txBody>
      </p:sp>
      <p:sp>
        <p:nvSpPr>
          <p:cNvPr id="181" name="Google Shape;181;p20"/>
          <p:cNvSpPr txBox="1"/>
          <p:nvPr/>
        </p:nvSpPr>
        <p:spPr>
          <a:xfrm>
            <a:off x="6629400" y="3715642"/>
            <a:ext cx="4695825" cy="9429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475569"/>
                </a:solidFill>
                <a:latin typeface="NTR"/>
                <a:ea typeface="NTR"/>
                <a:cs typeface="NTR"/>
                <a:sym typeface="NTR"/>
              </a:rPr>
              <a:t>दोहरी सरकार, दोहरी विधायिका और न्यायपालिका के कारण यह व्यवस्था जटिल और आर्थिक रूप से बोझिल होती है। निर्णय लेने में भी देरी होती है।</a:t>
            </a:r>
            <a:endParaRPr/>
          </a:p>
        </p:txBody>
      </p:sp>
      <p:sp>
        <p:nvSpPr>
          <p:cNvPr id="182" name="Google Shape;182;p20"/>
          <p:cNvSpPr txBox="1"/>
          <p:nvPr/>
        </p:nvSpPr>
        <p:spPr>
          <a:xfrm>
            <a:off x="571500" y="571500"/>
            <a:ext cx="11601450" cy="57715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1E3A8A"/>
                </a:solidFill>
                <a:latin typeface="Poppins"/>
                <a:ea typeface="Poppins"/>
                <a:cs typeface="Poppins"/>
                <a:sym typeface="Poppins"/>
              </a:rPr>
              <a:t>संघात्मक शासन के दोष (Disadvantages)</a:t>
            </a:r>
            <a:endParaRPr/>
          </a:p>
        </p:txBody>
      </p:sp>
      <p:sp>
        <p:nvSpPr>
          <p:cNvPr id="183" name="Google Shape;183;p20"/>
          <p:cNvSpPr/>
          <p:nvPr/>
        </p:nvSpPr>
        <p:spPr>
          <a:xfrm>
            <a:off x="571500" y="1262955"/>
            <a:ext cx="11049000" cy="28575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88" name="Google Shape;188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89" name="Google Shape;189;p21"/>
          <p:cNvGraphicFramePr/>
          <p:nvPr/>
        </p:nvGraphicFramePr>
        <p:xfrm>
          <a:off x="571500" y="250314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{D8F6E126-A0BE-43DF-9353-892FE0D263BA}</a:tableStyleId>
              </a:tblPr>
              <a:tblGrid>
                <a:gridCol w="2209800"/>
                <a:gridCol w="4419600"/>
                <a:gridCol w="4419600"/>
              </a:tblGrid>
              <a:tr h="6096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650" u="none" cap="none" strike="noStrike">
                          <a:solidFill>
                            <a:srgbClr val="FFFFFF"/>
                          </a:solidFill>
                          <a:latin typeface="NTR"/>
                          <a:ea typeface="NTR"/>
                          <a:cs typeface="NTR"/>
                          <a:sym typeface="NTR"/>
                        </a:rPr>
                        <a:t>आधार (Basis)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E3A8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650" u="none" cap="none" strike="noStrike">
                          <a:solidFill>
                            <a:srgbClr val="FFFFFF"/>
                          </a:solidFill>
                          <a:latin typeface="NTR"/>
                          <a:ea typeface="NTR"/>
                          <a:cs typeface="NTR"/>
                          <a:sym typeface="NTR"/>
                        </a:rPr>
                        <a:t>एकात्मक (Unitary)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E3A8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650" u="none" cap="none" strike="noStrike">
                          <a:solidFill>
                            <a:srgbClr val="FFFFFF"/>
                          </a:solidFill>
                          <a:latin typeface="NTR"/>
                          <a:ea typeface="NTR"/>
                          <a:cs typeface="NTR"/>
                          <a:sym typeface="NTR"/>
                        </a:rPr>
                        <a:t>संघात्मक (Federal)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E3A8A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650" u="none" cap="none" strike="noStrike">
                          <a:solidFill>
                            <a:srgbClr val="475569"/>
                          </a:solidFill>
                          <a:latin typeface="NTR"/>
                          <a:ea typeface="NTR"/>
                          <a:cs typeface="NTR"/>
                          <a:sym typeface="NTR"/>
                        </a:rPr>
                        <a:t>शक्ति विभाजन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650" u="none" cap="none" strike="noStrike">
                          <a:solidFill>
                            <a:srgbClr val="475569"/>
                          </a:solidFill>
                          <a:latin typeface="NTR"/>
                          <a:ea typeface="NTR"/>
                          <a:cs typeface="NTR"/>
                          <a:sym typeface="NTR"/>
                        </a:rPr>
                        <a:t>सारी शक्तियाँ केंद्र के पास।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650" u="none" cap="none" strike="noStrike">
                          <a:solidFill>
                            <a:srgbClr val="475569"/>
                          </a:solidFill>
                          <a:latin typeface="NTR"/>
                          <a:ea typeface="NTR"/>
                          <a:cs typeface="NTR"/>
                          <a:sym typeface="NTR"/>
                        </a:rPr>
                        <a:t>संविधान द्वारा केंद्र और राज्यों में विभाजन।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650" u="none" cap="none" strike="noStrike">
                          <a:solidFill>
                            <a:srgbClr val="475569"/>
                          </a:solidFill>
                          <a:latin typeface="NTR"/>
                          <a:ea typeface="NTR"/>
                          <a:cs typeface="NTR"/>
                          <a:sym typeface="NTR"/>
                        </a:rPr>
                        <a:t>संविधान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650" u="none" cap="none" strike="noStrike">
                          <a:solidFill>
                            <a:srgbClr val="475569"/>
                          </a:solidFill>
                          <a:latin typeface="NTR"/>
                          <a:ea typeface="NTR"/>
                          <a:cs typeface="NTR"/>
                          <a:sym typeface="NTR"/>
                        </a:rPr>
                        <a:t>लिखित या अलिखित, लचीला हो सकता है।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650" u="none" cap="none" strike="noStrike">
                          <a:solidFill>
                            <a:srgbClr val="475569"/>
                          </a:solidFill>
                          <a:latin typeface="NTR"/>
                          <a:ea typeface="NTR"/>
                          <a:cs typeface="NTR"/>
                          <a:sym typeface="NTR"/>
                        </a:rPr>
                        <a:t>लिखित और कठोर होना आवश्यक है।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FAFC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650" u="none" cap="none" strike="noStrike">
                          <a:solidFill>
                            <a:srgbClr val="475569"/>
                          </a:solidFill>
                          <a:latin typeface="NTR"/>
                          <a:ea typeface="NTR"/>
                          <a:cs typeface="NTR"/>
                          <a:sym typeface="NTR"/>
                        </a:rPr>
                        <a:t>नागरिकता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650" u="none" cap="none" strike="noStrike">
                          <a:solidFill>
                            <a:srgbClr val="475569"/>
                          </a:solidFill>
                          <a:latin typeface="NTR"/>
                          <a:ea typeface="NTR"/>
                          <a:cs typeface="NTR"/>
                          <a:sym typeface="NTR"/>
                        </a:rPr>
                        <a:t>एकल नागरिकता (Single Citizenship)।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650" u="none" cap="none" strike="noStrike">
                          <a:solidFill>
                            <a:srgbClr val="475569"/>
                          </a:solidFill>
                          <a:latin typeface="NTR"/>
                          <a:ea typeface="NTR"/>
                          <a:cs typeface="NTR"/>
                          <a:sym typeface="NTR"/>
                        </a:rPr>
                        <a:t>प्रायः दोहरी नागरिकता (Dual Citizenship)।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650" u="none" cap="none" strike="noStrike">
                          <a:solidFill>
                            <a:srgbClr val="475569"/>
                          </a:solidFill>
                          <a:latin typeface="NTR"/>
                          <a:ea typeface="NTR"/>
                          <a:cs typeface="NTR"/>
                          <a:sym typeface="NTR"/>
                        </a:rPr>
                        <a:t>न्यायपालिका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650" u="none" cap="none" strike="noStrike">
                          <a:solidFill>
                            <a:srgbClr val="475569"/>
                          </a:solidFill>
                          <a:latin typeface="NTR"/>
                          <a:ea typeface="NTR"/>
                          <a:cs typeface="NTR"/>
                          <a:sym typeface="NTR"/>
                        </a:rPr>
                        <a:t>स्वतंत्र हो सकती है, पर अनिवार्य नहीं।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650" u="none" cap="none" strike="noStrike">
                          <a:solidFill>
                            <a:srgbClr val="475569"/>
                          </a:solidFill>
                          <a:latin typeface="NTR"/>
                          <a:ea typeface="NTR"/>
                          <a:cs typeface="NTR"/>
                          <a:sym typeface="NTR"/>
                        </a:rPr>
                        <a:t>संविधान की रक्षा हेतु स्वतंत्र न्यायपालिका अनिवार्य।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FAFC"/>
                    </a:solidFill>
                  </a:tcPr>
                </a:tc>
              </a:tr>
            </a:tbl>
          </a:graphicData>
        </a:graphic>
      </p:graphicFrame>
      <p:sp>
        <p:nvSpPr>
          <p:cNvPr id="190" name="Google Shape;190;p21"/>
          <p:cNvSpPr/>
          <p:nvPr/>
        </p:nvSpPr>
        <p:spPr>
          <a:xfrm>
            <a:off x="571500" y="3098452"/>
            <a:ext cx="2209800" cy="9525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21"/>
          <p:cNvSpPr/>
          <p:nvPr/>
        </p:nvSpPr>
        <p:spPr>
          <a:xfrm>
            <a:off x="2781300" y="3098452"/>
            <a:ext cx="4419600" cy="9525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21"/>
          <p:cNvSpPr/>
          <p:nvPr/>
        </p:nvSpPr>
        <p:spPr>
          <a:xfrm>
            <a:off x="7200900" y="3098452"/>
            <a:ext cx="4419600" cy="9525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21"/>
          <p:cNvSpPr/>
          <p:nvPr/>
        </p:nvSpPr>
        <p:spPr>
          <a:xfrm>
            <a:off x="571500" y="3708052"/>
            <a:ext cx="2209800" cy="9525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21"/>
          <p:cNvSpPr/>
          <p:nvPr/>
        </p:nvSpPr>
        <p:spPr>
          <a:xfrm>
            <a:off x="2781300" y="3708052"/>
            <a:ext cx="4419600" cy="9525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21"/>
          <p:cNvSpPr/>
          <p:nvPr/>
        </p:nvSpPr>
        <p:spPr>
          <a:xfrm>
            <a:off x="7200900" y="3708052"/>
            <a:ext cx="4419600" cy="9525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21"/>
          <p:cNvSpPr/>
          <p:nvPr/>
        </p:nvSpPr>
        <p:spPr>
          <a:xfrm>
            <a:off x="571500" y="4317652"/>
            <a:ext cx="2209800" cy="9525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21"/>
          <p:cNvSpPr/>
          <p:nvPr/>
        </p:nvSpPr>
        <p:spPr>
          <a:xfrm>
            <a:off x="2781300" y="4317652"/>
            <a:ext cx="4419600" cy="9525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21"/>
          <p:cNvSpPr/>
          <p:nvPr/>
        </p:nvSpPr>
        <p:spPr>
          <a:xfrm>
            <a:off x="7200900" y="4317652"/>
            <a:ext cx="4419600" cy="9525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21"/>
          <p:cNvSpPr/>
          <p:nvPr/>
        </p:nvSpPr>
        <p:spPr>
          <a:xfrm>
            <a:off x="571500" y="4927252"/>
            <a:ext cx="2209800" cy="9525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21"/>
          <p:cNvSpPr/>
          <p:nvPr/>
        </p:nvSpPr>
        <p:spPr>
          <a:xfrm>
            <a:off x="2781300" y="4927252"/>
            <a:ext cx="4419600" cy="9525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21"/>
          <p:cNvSpPr/>
          <p:nvPr/>
        </p:nvSpPr>
        <p:spPr>
          <a:xfrm>
            <a:off x="7200900" y="4927252"/>
            <a:ext cx="4419600" cy="9525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21"/>
          <p:cNvSpPr/>
          <p:nvPr/>
        </p:nvSpPr>
        <p:spPr>
          <a:xfrm>
            <a:off x="571500" y="5536852"/>
            <a:ext cx="2209800" cy="9525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21"/>
          <p:cNvSpPr/>
          <p:nvPr/>
        </p:nvSpPr>
        <p:spPr>
          <a:xfrm>
            <a:off x="2781300" y="5536852"/>
            <a:ext cx="4419600" cy="9525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21"/>
          <p:cNvSpPr/>
          <p:nvPr/>
        </p:nvSpPr>
        <p:spPr>
          <a:xfrm>
            <a:off x="7200900" y="5536852"/>
            <a:ext cx="4419600" cy="9525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21"/>
          <p:cNvSpPr txBox="1"/>
          <p:nvPr/>
        </p:nvSpPr>
        <p:spPr>
          <a:xfrm>
            <a:off x="571500" y="571500"/>
            <a:ext cx="11601450" cy="57715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1E3A8A"/>
                </a:solidFill>
                <a:latin typeface="Poppins"/>
                <a:ea typeface="Poppins"/>
                <a:cs typeface="Poppins"/>
                <a:sym typeface="Poppins"/>
              </a:rPr>
              <a:t>तुलना: एकात्मक बनाम संघात्मक</a:t>
            </a:r>
            <a:endParaRPr/>
          </a:p>
        </p:txBody>
      </p:sp>
      <p:sp>
        <p:nvSpPr>
          <p:cNvPr id="206" name="Google Shape;206;p21"/>
          <p:cNvSpPr/>
          <p:nvPr/>
        </p:nvSpPr>
        <p:spPr>
          <a:xfrm>
            <a:off x="571500" y="1262955"/>
            <a:ext cx="11049000" cy="28575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